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av" ContentType="audio/wav"/>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26"/>
  </p:notesMasterIdLst>
  <p:sldIdLst>
    <p:sldId id="256" r:id="rId13"/>
    <p:sldId id="258" r:id="rId14"/>
    <p:sldId id="277" r:id="rId15"/>
    <p:sldId id="278" r:id="rId16"/>
    <p:sldId id="279" r:id="rId17"/>
    <p:sldId id="280" r:id="rId18"/>
    <p:sldId id="281" r:id="rId19"/>
    <p:sldId id="259" r:id="rId20"/>
    <p:sldId id="282" r:id="rId21"/>
    <p:sldId id="286" r:id="rId22"/>
    <p:sldId id="283" r:id="rId23"/>
    <p:sldId id="285" r:id="rId24"/>
    <p:sldId id="257" r:id="rId25"/>
  </p:sldIdLst>
  <p:sldSz cx="10160000" cy="7620000"/>
  <p:notesSz cx="6858000" cy="9144000"/>
  <p:defaultTextStyle>
    <a:defPPr>
      <a:defRPr lang="en-US"/>
    </a:defPPr>
    <a:lvl1pPr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32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32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32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32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2" d="100"/>
          <a:sy n="132" d="100"/>
        </p:scale>
        <p:origin x="-104" y="-128"/>
      </p:cViewPr>
      <p:guideLst>
        <p:guide orient="horz" pos="2400"/>
        <p:guide pos="320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2304479"/>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Just as Greenberg said art should be reduced to its most pure form, paintings being paintings, sculptures being sculptures, artists in the 50s tended to focus on one medium only. Sculptors such as David Smith often worked strictly in three dimensions rather than planning out pieces with drawings, even though he shared the tough guy attitude of his fellow abstract expressionists.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pieces were painted one color, usually black, to bring unity to the different shapes and to emphasize form over color.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Several of the pieces have titles like Cathedral or Nightscape, referencing their resemblance to the heavily decorated architectural facade of a cathedral, or a city skyline at night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400" dirty="0" smtClean="0">
                <a:latin typeface="Lucida Grande" charset="0"/>
                <a:cs typeface="Lucida Grande" charset="0"/>
                <a:sym typeface="Lucida Grande" charset="0"/>
              </a:rPr>
              <a:t>David Smith</a:t>
            </a:r>
          </a:p>
          <a:p>
            <a:r>
              <a:rPr lang="en-US" sz="1400" dirty="0" smtClean="0">
                <a:latin typeface="Lucida Grande" charset="0"/>
                <a:cs typeface="Lucida Grande" charset="0"/>
                <a:sym typeface="Lucida Grande" charset="0"/>
              </a:rPr>
              <a:t>	Australia 1951</a:t>
            </a:r>
          </a:p>
          <a:p>
            <a:r>
              <a:rPr lang="en-US" sz="1400" dirty="0" smtClean="0">
                <a:latin typeface="Lucida Grande" charset="0"/>
                <a:cs typeface="Lucida Grande" charset="0"/>
                <a:sym typeface="Lucida Grande" charset="0"/>
              </a:rPr>
              <a:t>	9/15/53 1953</a:t>
            </a:r>
          </a:p>
          <a:p>
            <a:r>
              <a:rPr lang="en-US" sz="1400" dirty="0" smtClean="0">
                <a:latin typeface="Lucida Grande" charset="0"/>
                <a:cs typeface="Lucida Grande" charset="0"/>
                <a:sym typeface="Lucida Grande" charset="0"/>
              </a:rPr>
              <a:t>	installation shot, </a:t>
            </a:r>
            <a:r>
              <a:rPr lang="en-US" sz="1400" dirty="0" err="1" smtClean="0">
                <a:latin typeface="Lucida Grande" charset="0"/>
                <a:cs typeface="Lucida Grande" charset="0"/>
                <a:sym typeface="Lucida Grande" charset="0"/>
              </a:rPr>
              <a:t>cubi</a:t>
            </a:r>
            <a:r>
              <a:rPr lang="en-US" sz="1400" dirty="0" smtClean="0">
                <a:latin typeface="Lucida Grande" charset="0"/>
                <a:cs typeface="Lucida Grande" charset="0"/>
                <a:sym typeface="Lucida Grande" charset="0"/>
              </a:rPr>
              <a:t> series</a:t>
            </a:r>
          </a:p>
          <a:p>
            <a:r>
              <a:rPr lang="en-US" sz="1400" dirty="0" smtClean="0">
                <a:latin typeface="Lucida Grande" charset="0"/>
                <a:cs typeface="Lucida Grande" charset="0"/>
                <a:sym typeface="Lucida Grande" charset="0"/>
              </a:rPr>
              <a:t>	</a:t>
            </a:r>
            <a:r>
              <a:rPr lang="en-US" sz="1400" dirty="0" err="1" smtClean="0">
                <a:latin typeface="Lucida Grande" charset="0"/>
                <a:cs typeface="Lucida Grande" charset="0"/>
                <a:sym typeface="Lucida Grande" charset="0"/>
              </a:rPr>
              <a:t>Cubi</a:t>
            </a:r>
            <a:r>
              <a:rPr lang="en-US" sz="1400" dirty="0" smtClean="0">
                <a:latin typeface="Lucida Grande" charset="0"/>
                <a:cs typeface="Lucida Grande" charset="0"/>
                <a:sym typeface="Lucida Grande" charset="0"/>
              </a:rPr>
              <a:t> XIX, 1964</a:t>
            </a:r>
          </a:p>
          <a:p>
            <a:r>
              <a:rPr lang="en-US" sz="1400" dirty="0" smtClean="0">
                <a:latin typeface="Lucida Grande" charset="0"/>
                <a:cs typeface="Lucida Grande" charset="0"/>
                <a:sym typeface="Lucida Grande" charset="0"/>
              </a:rPr>
              <a:t>	Candida, 1965</a:t>
            </a:r>
          </a:p>
          <a:p>
            <a:endParaRPr lang="en-US" sz="1400" dirty="0" smtClean="0">
              <a:latin typeface="Lucida Grande" charset="0"/>
              <a:cs typeface="Lucida Grande" charset="0"/>
              <a:sym typeface="Lucida Grande" charset="0"/>
            </a:endParaRPr>
          </a:p>
          <a:p>
            <a:r>
              <a:rPr lang="en-US" sz="1400" dirty="0" smtClean="0">
                <a:latin typeface="Lucida Grande" charset="0"/>
                <a:cs typeface="Lucida Grande" charset="0"/>
                <a:sym typeface="Lucida Grande" charset="0"/>
              </a:rPr>
              <a:t>Louise Nevelson</a:t>
            </a:r>
          </a:p>
          <a:p>
            <a:r>
              <a:rPr lang="en-US" sz="1400" dirty="0" smtClean="0">
                <a:latin typeface="Lucida Grande" charset="0"/>
                <a:cs typeface="Lucida Grande" charset="0"/>
                <a:sym typeface="Lucida Grande" charset="0"/>
              </a:rPr>
              <a:t>	Untitled, 1950</a:t>
            </a:r>
          </a:p>
          <a:p>
            <a:r>
              <a:rPr lang="en-US" sz="1400" dirty="0" smtClean="0">
                <a:latin typeface="Lucida Grande" charset="0"/>
                <a:cs typeface="Lucida Grande" charset="0"/>
                <a:sym typeface="Lucida Grande" charset="0"/>
              </a:rPr>
              <a:t>	Royal Tide, 1960</a:t>
            </a:r>
          </a:p>
          <a:p>
            <a:r>
              <a:rPr lang="en-US" sz="1400" dirty="0" smtClean="0">
                <a:latin typeface="Lucida Grande" charset="0"/>
                <a:cs typeface="Lucida Grande" charset="0"/>
                <a:sym typeface="Lucida Grande" charset="0"/>
              </a:rPr>
              <a:t>	Nightscape, 1958</a:t>
            </a:r>
          </a:p>
          <a:p>
            <a:r>
              <a:rPr lang="en-US" sz="1400" smtClean="0">
                <a:latin typeface="Lucida Grande" charset="0"/>
                <a:cs typeface="Lucida Grande" charset="0"/>
                <a:sym typeface="Lucida Grande" charset="0"/>
              </a:rPr>
              <a:t>	Sky Cathedral, 1958</a:t>
            </a:r>
            <a:endParaRPr lang="en-US" sz="14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David Smith's compositions were often made with found scraps of metal which he composed much as a painter worked with brushstrokes, adding a piece here, removing one there. Often there is an associative quality to these pieces as they look like figures or animals.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composition of these pieces can be talked about similarly to the composition of a painting, where certain forms balance out other forms. Additionally with sculpture there is the physical balance of weight as the weight of one piece balances against the weight of another one.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Towards the end of his life Smith often worked with stainless steel to prevent his sculptures from rusting in outdoor environments. He had the ability to weld stainless steel but not to cut it so these forms were created with shapes he ordered pre-fabricated. This accounts in part for the much more geometric shapes in these later works.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This pieces demonstrate David Smith's ability to work in non-representational abstraction just as well as he handled representational abstraction.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surface treatment of these pieces is created with a hand grinder. In the reflected sunlight in this photo you can see the expressive gestural marks this creates, much like the expressive brushstrokes of his fellow painters.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Louise Nevelson </a:t>
            </a:r>
            <a:r>
              <a:rPr lang="en-US" sz="1600" dirty="0" smtClean="0">
                <a:latin typeface="Lucida Grande" charset="0"/>
                <a:cs typeface="Lucida Grande" charset="0"/>
                <a:sym typeface="Lucida Grande" charset="0"/>
              </a:rPr>
              <a:t>emigrated </a:t>
            </a:r>
            <a:r>
              <a:rPr lang="en-US" sz="1600" dirty="0">
                <a:latin typeface="Lucida Grande" charset="0"/>
                <a:cs typeface="Lucida Grande" charset="0"/>
                <a:sym typeface="Lucida Grande" charset="0"/>
              </a:rPr>
              <a:t>from Russia in her childhood and grew up to be an vibrant and flamboyant New York artist who could hold her own in the macho art world of the 1950s.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Noticing the abundance of scrap wood and discarded furniture that she was able to find on the streets of New York, she started </a:t>
            </a:r>
            <a:r>
              <a:rPr lang="en-US" sz="1600" dirty="0" smtClean="0">
                <a:latin typeface="Lucida Grande" charset="0"/>
                <a:cs typeface="Lucida Grande" charset="0"/>
                <a:sym typeface="Lucida Grande" charset="0"/>
              </a:rPr>
              <a:t>collecting </a:t>
            </a:r>
            <a:r>
              <a:rPr lang="en-US" sz="1600" dirty="0">
                <a:latin typeface="Lucida Grande" charset="0"/>
                <a:cs typeface="Lucida Grande" charset="0"/>
                <a:sym typeface="Lucida Grande" charset="0"/>
              </a:rPr>
              <a:t>the material and assembling it into sculptures.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Most of her pieces were presented against a wall, </a:t>
            </a:r>
            <a:r>
              <a:rPr lang="en-US" sz="1600" dirty="0" smtClean="0">
                <a:latin typeface="Lucida Grande" charset="0"/>
                <a:cs typeface="Lucida Grande" charset="0"/>
                <a:sym typeface="Lucida Grande" charset="0"/>
              </a:rPr>
              <a:t>creating a </a:t>
            </a:r>
            <a:r>
              <a:rPr lang="en-US" sz="1600" dirty="0">
                <a:latin typeface="Lucida Grande" charset="0"/>
                <a:cs typeface="Lucida Grande" charset="0"/>
                <a:sym typeface="Lucida Grande" charset="0"/>
              </a:rPr>
              <a:t>definite front side, </a:t>
            </a:r>
            <a:r>
              <a:rPr lang="en-US" sz="1600" dirty="0" smtClean="0">
                <a:latin typeface="Lucida Grande" charset="0"/>
                <a:cs typeface="Lucida Grande" charset="0"/>
                <a:sym typeface="Lucida Grande" charset="0"/>
              </a:rPr>
              <a:t>similar </a:t>
            </a:r>
            <a:r>
              <a:rPr lang="en-US" sz="1600" dirty="0">
                <a:latin typeface="Lucida Grande" charset="0"/>
                <a:cs typeface="Lucida Grande" charset="0"/>
                <a:sym typeface="Lucida Grande" charset="0"/>
              </a:rPr>
              <a:t>to reliefs in more traditional sculpture. Her found wooden objects were often arranged in stacked crates or boxes, lending an overall geometric structure to the work.</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01302170"/>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5086459"/>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85454669"/>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81219551"/>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750521401"/>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5790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8985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6355898"/>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7908209"/>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418820"/>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77612"/>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905149"/>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1758377"/>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7814635"/>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4526920"/>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2367680"/>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97555018"/>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2074082"/>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42232124"/>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56153501"/>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8287923"/>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9701046"/>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780073"/>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8840307"/>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02049295"/>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9595260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15882695"/>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412367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77204840"/>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874679"/>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62055902"/>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9697035"/>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4708851"/>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0619531"/>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483329"/>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79111043"/>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7166365"/>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55968605"/>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89727241"/>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3817719"/>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4413958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9512745"/>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9700837"/>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961180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169465"/>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87623335"/>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4338356"/>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81075074"/>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2693717"/>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1581161"/>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24887156"/>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925345"/>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24841654"/>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2547068"/>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869382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12144372"/>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33418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94522103"/>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48513378"/>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13497483"/>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6345591"/>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16608"/>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53731552"/>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76173651"/>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64434171"/>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9906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3689678"/>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3858861"/>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619651333"/>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96144761"/>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525452"/>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69920936"/>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71676503"/>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8401959"/>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3246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9534740"/>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55845179"/>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5187091"/>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7925800"/>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7829163"/>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019411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8910021"/>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2732452"/>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552557"/>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79936045"/>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77504431"/>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4733041"/>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30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308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0048894"/>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21165503"/>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5102203"/>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87489016"/>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3845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504938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501857"/>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4215096"/>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1787212"/>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384578"/>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11501956"/>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83990547"/>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7307241"/>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1125" y="1104900"/>
            <a:ext cx="1158875"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0" y="1104900"/>
            <a:ext cx="3324225"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3263708"/>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20459058"/>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4609994"/>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56035150"/>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91165"/>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25149958"/>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5512218"/>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617706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91910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34064072"/>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65418245"/>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0944409"/>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203200"/>
            <a:ext cx="2286000" cy="660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203200"/>
            <a:ext cx="6705600" cy="6604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7846216"/>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4147027"/>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330852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61807899"/>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05967836"/>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4072596"/>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2617141"/>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029910808"/>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209894"/>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00905518"/>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85736902"/>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5670541"/>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502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502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5950392"/>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74431377"/>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63150249"/>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9397145"/>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90509353"/>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5581574"/>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4573323"/>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7398618"/>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5873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12977045"/>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4273772"/>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1173975"/>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286895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4.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3.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6057900" y="2159000"/>
            <a:ext cx="31115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1266" name="Rectangle 2"/>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1267" name="Rectangle 3"/>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990600" y="2159000"/>
            <a:ext cx="81788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xmlns:p14="http://schemas.microsoft.com/office/powerpoint/2010/main"/>
  <p:txStyles>
    <p:titleStyle>
      <a:lvl1pPr algn="ctr" rtl="0" fontAlgn="base">
        <a:spcBef>
          <a:spcPct val="0"/>
        </a:spcBef>
        <a:spcAft>
          <a:spcPct val="0"/>
        </a:spcAft>
        <a:defRPr sz="6200">
          <a:solidFill>
            <a:schemeClr val="tx1"/>
          </a:solidFill>
          <a:latin typeface="+mj-lt"/>
          <a:ea typeface="+mj-ea"/>
          <a:cs typeface="+mj-cs"/>
          <a:sym typeface="Gill Sans" charset="0"/>
        </a:defRPr>
      </a:lvl1pPr>
      <a:lvl2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990600" y="2324100"/>
            <a:ext cx="81788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990600" y="990600"/>
            <a:ext cx="81788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2" name="Rectangle 2"/>
          <p:cNvSpPr>
            <a:spLocks noGrp="1" noChangeArrowheads="1"/>
          </p:cNvSpPr>
          <p:nvPr>
            <p:ph type="title"/>
          </p:nvPr>
        </p:nvSpPr>
        <p:spPr bwMode="auto">
          <a:xfrm>
            <a:off x="990600" y="5753100"/>
            <a:ext cx="81788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800">
          <a:solidFill>
            <a:schemeClr val="tx1"/>
          </a:solidFill>
          <a:latin typeface="+mn-lt"/>
          <a:ea typeface="+mn-ea"/>
          <a:cs typeface="+mn-cs"/>
          <a:sym typeface="Gill Sans" charset="0"/>
        </a:defRPr>
      </a:lvl1pPr>
      <a:lvl2pPr algn="ctr" rtl="0" fontAlgn="base">
        <a:spcBef>
          <a:spcPct val="0"/>
        </a:spcBef>
        <a:spcAft>
          <a:spcPct val="0"/>
        </a:spcAft>
        <a:defRPr sz="2800">
          <a:solidFill>
            <a:schemeClr val="tx1"/>
          </a:solidFill>
          <a:latin typeface="+mn-lt"/>
          <a:ea typeface="+mn-ea"/>
          <a:cs typeface="+mn-cs"/>
          <a:sym typeface="Gill Sans" charset="0"/>
        </a:defRPr>
      </a:lvl2pPr>
      <a:lvl3pPr algn="ctr" rtl="0" fontAlgn="base">
        <a:spcBef>
          <a:spcPct val="0"/>
        </a:spcBef>
        <a:spcAft>
          <a:spcPct val="0"/>
        </a:spcAft>
        <a:defRPr sz="2800">
          <a:solidFill>
            <a:schemeClr val="tx1"/>
          </a:solidFill>
          <a:latin typeface="+mn-lt"/>
          <a:ea typeface="+mn-ea"/>
          <a:cs typeface="+mn-cs"/>
          <a:sym typeface="Gill Sans" charset="0"/>
        </a:defRPr>
      </a:lvl3pPr>
      <a:lvl4pPr algn="ctr" rtl="0" fontAlgn="base">
        <a:spcBef>
          <a:spcPct val="0"/>
        </a:spcBef>
        <a:spcAft>
          <a:spcPct val="0"/>
        </a:spcAft>
        <a:defRPr sz="2800">
          <a:solidFill>
            <a:schemeClr val="tx1"/>
          </a:solidFill>
          <a:latin typeface="+mn-lt"/>
          <a:ea typeface="+mn-ea"/>
          <a:cs typeface="+mn-cs"/>
          <a:sym typeface="Gill Sans" charset="0"/>
        </a:defRPr>
      </a:lvl4pPr>
      <a:lvl5pPr algn="ctr" rtl="0" fontAlgn="base">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6" name="Rectangle 2"/>
          <p:cNvSpPr>
            <a:spLocks noGrp="1" noChangeArrowheads="1"/>
          </p:cNvSpPr>
          <p:nvPr>
            <p:ph type="body" idx="1"/>
          </p:nvPr>
        </p:nvSpPr>
        <p:spPr bwMode="auto">
          <a:xfrm>
            <a:off x="444500" y="37465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6147" name="Rectangle 3"/>
          <p:cNvSpPr>
            <a:spLocks noGrp="1" noChangeArrowheads="1"/>
          </p:cNvSpPr>
          <p:nvPr>
            <p:ph type="title"/>
          </p:nvPr>
        </p:nvSpPr>
        <p:spPr bwMode="auto">
          <a:xfrm>
            <a:off x="444500" y="11049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xmlns:p14="http://schemas.microsoft.com/office/powerpoint/2010/main"/>
  <p:txStyles>
    <p:titleStyle>
      <a:lvl1pPr algn="ctr" rtl="0" fontAlgn="base">
        <a:spcBef>
          <a:spcPct val="0"/>
        </a:spcBef>
        <a:spcAft>
          <a:spcPct val="0"/>
        </a:spcAft>
        <a:defRPr sz="5400">
          <a:solidFill>
            <a:schemeClr val="tx1"/>
          </a:solidFill>
          <a:latin typeface="+mj-lt"/>
          <a:ea typeface="+mj-ea"/>
          <a:cs typeface="+mj-cs"/>
          <a:sym typeface="Gill Sans" charset="0"/>
        </a:defRPr>
      </a:lvl1pPr>
      <a:lvl2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2600">
          <a:solidFill>
            <a:schemeClr val="tx1"/>
          </a:solidFill>
          <a:latin typeface="+mn-lt"/>
          <a:ea typeface="+mn-ea"/>
          <a:cs typeface="+mn-cs"/>
          <a:sym typeface="Gill Sans" charset="0"/>
        </a:defRPr>
      </a:lvl1pPr>
      <a:lvl2pPr algn="ctr" rtl="0" fontAlgn="base">
        <a:spcBef>
          <a:spcPct val="0"/>
        </a:spcBef>
        <a:spcAft>
          <a:spcPct val="0"/>
        </a:spcAft>
        <a:defRPr sz="2600">
          <a:solidFill>
            <a:schemeClr val="tx1"/>
          </a:solidFill>
          <a:latin typeface="+mn-lt"/>
          <a:ea typeface="+mn-ea"/>
          <a:cs typeface="+mn-cs"/>
          <a:sym typeface="Gill Sans" charset="0"/>
        </a:defRPr>
      </a:lvl2pPr>
      <a:lvl3pPr algn="ctr" rtl="0" fontAlgn="base">
        <a:spcBef>
          <a:spcPct val="0"/>
        </a:spcBef>
        <a:spcAft>
          <a:spcPct val="0"/>
        </a:spcAft>
        <a:defRPr sz="2600">
          <a:solidFill>
            <a:schemeClr val="tx1"/>
          </a:solidFill>
          <a:latin typeface="+mn-lt"/>
          <a:ea typeface="+mn-ea"/>
          <a:cs typeface="+mn-cs"/>
          <a:sym typeface="Gill Sans" charset="0"/>
        </a:defRPr>
      </a:lvl3pPr>
      <a:lvl4pPr algn="ctr" rtl="0" fontAlgn="base">
        <a:spcBef>
          <a:spcPct val="0"/>
        </a:spcBef>
        <a:spcAft>
          <a:spcPct val="0"/>
        </a:spcAft>
        <a:defRPr sz="2600">
          <a:solidFill>
            <a:schemeClr val="tx1"/>
          </a:solidFill>
          <a:latin typeface="+mn-lt"/>
          <a:ea typeface="+mn-ea"/>
          <a:cs typeface="+mn-cs"/>
          <a:sym typeface="Gill Sans" charset="0"/>
        </a:defRPr>
      </a:lvl4pPr>
      <a:lvl5pPr algn="ctr" rtl="0" fontAlgn="base">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xmlns:p14="http://schemas.microsoft.com/office/powerpoint/2010/main"/>
  <p:txStyles>
    <p:titleStyle>
      <a:lvl1pPr algn="ctr" rtl="0" fontAlgn="base">
        <a:spcBef>
          <a:spcPct val="0"/>
        </a:spcBef>
        <a:spcAft>
          <a:spcPct val="0"/>
        </a:spcAft>
        <a:defRPr sz="6400">
          <a:solidFill>
            <a:schemeClr val="tx1"/>
          </a:solidFill>
          <a:latin typeface="+mj-lt"/>
          <a:ea typeface="+mj-ea"/>
          <a:cs typeface="+mj-cs"/>
          <a:sym typeface="Gill Sans" charset="0"/>
        </a:defRPr>
      </a:lvl1pPr>
      <a:lvl2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4.jpeg"/><Relationship Id="rId6" Type="http://schemas.openxmlformats.org/officeDocument/2006/relationships/image" Target="../media/image6.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5.png"/><Relationship Id="rId6" Type="http://schemas.openxmlformats.org/officeDocument/2006/relationships/image" Target="../media/image6.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6.jpeg"/><Relationship Id="rId6" Type="http://schemas.openxmlformats.org/officeDocument/2006/relationships/image" Target="../media/image6.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jpeg"/><Relationship Id="rId6" Type="http://schemas.openxmlformats.org/officeDocument/2006/relationships/image" Target="../media/image6.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7.jpeg"/><Relationship Id="rId6" Type="http://schemas.openxmlformats.org/officeDocument/2006/relationships/image" Target="../media/image6.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8.jpeg"/><Relationship Id="rId6" Type="http://schemas.openxmlformats.org/officeDocument/2006/relationships/image" Target="../media/image6.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9.jpeg"/><Relationship Id="rId6" Type="http://schemas.openxmlformats.org/officeDocument/2006/relationships/image" Target="../media/image6.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jpeg"/><Relationship Id="rId6" Type="http://schemas.openxmlformats.org/officeDocument/2006/relationships/image" Target="../media/image6.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1.jpeg"/><Relationship Id="rId6" Type="http://schemas.openxmlformats.org/officeDocument/2006/relationships/image" Target="../media/image6.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2.jpeg"/><Relationship Id="rId6" Type="http://schemas.openxmlformats.org/officeDocument/2006/relationships/image" Target="../media/image6.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3.jpeg"/><Relationship Id="rId6" Type="http://schemas.openxmlformats.org/officeDocument/2006/relationships/image" Target="../media/image6.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2640013" y="2311400"/>
            <a:ext cx="487203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900">
                <a:solidFill>
                  <a:srgbClr val="DCD5CA"/>
                </a:solidFill>
                <a:ea typeface="ＭＳ Ｐゴシック" charset="0"/>
                <a:cs typeface="Gill Sans" charset="0"/>
              </a:rPr>
              <a:t>Sculpture</a:t>
            </a:r>
          </a:p>
          <a:p>
            <a:r>
              <a:rPr lang="en-US" sz="9900">
                <a:solidFill>
                  <a:srgbClr val="DCD5CA"/>
                </a:solidFill>
                <a:ea typeface="ＭＳ Ｐゴシック" charset="0"/>
                <a:cs typeface="Gill Sans" charset="0"/>
              </a:rPr>
              <a:t>1950s</a:t>
            </a:r>
          </a:p>
        </p:txBody>
      </p:sp>
    </p:spTree>
  </p:cSld>
  <p:clrMapOvr>
    <a:masterClrMapping/>
  </p:clrMapOvr>
  <p:transition xmlns:p14="http://schemas.microsoft.com/office/powerpoint/2010/main" advTm="5794"/>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300" y="520700"/>
            <a:ext cx="3340100"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739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700" y="863600"/>
            <a:ext cx="7086600"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118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0" y="889000"/>
            <a:ext cx="6985000" cy="58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262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889" name="Rectangle 1"/>
          <p:cNvSpPr>
            <a:spLocks/>
          </p:cNvSpPr>
          <p:nvPr/>
        </p:nvSpPr>
        <p:spPr bwMode="auto">
          <a:xfrm>
            <a:off x="125413" y="1755775"/>
            <a:ext cx="9906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David Smith</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Australia 1951</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9/15/53 1953</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installation shot, </a:t>
            </a:r>
            <a:r>
              <a:rPr lang="en-US" sz="2000" dirty="0" err="1">
                <a:solidFill>
                  <a:srgbClr val="FFFFFF"/>
                </a:solidFill>
                <a:latin typeface="Lucida Grande" charset="0"/>
                <a:ea typeface="ＭＳ Ｐゴシック" charset="0"/>
                <a:cs typeface="Lucida Grande" charset="0"/>
                <a:sym typeface="Lucida Grande" charset="0"/>
              </a:rPr>
              <a:t>cubi</a:t>
            </a:r>
            <a:r>
              <a:rPr lang="en-US" sz="2000" dirty="0">
                <a:solidFill>
                  <a:srgbClr val="FFFFFF"/>
                </a:solidFill>
                <a:latin typeface="Lucida Grande" charset="0"/>
                <a:ea typeface="ＭＳ Ｐゴシック" charset="0"/>
                <a:cs typeface="Lucida Grande" charset="0"/>
                <a:sym typeface="Lucida Grande" charset="0"/>
              </a:rPr>
              <a:t> series</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a:t>
            </a:r>
            <a:r>
              <a:rPr lang="en-US" sz="2000" dirty="0" err="1">
                <a:solidFill>
                  <a:srgbClr val="FFFFFF"/>
                </a:solidFill>
                <a:latin typeface="Lucida Grande" charset="0"/>
                <a:ea typeface="ＭＳ Ｐゴシック" charset="0"/>
                <a:cs typeface="Lucida Grande" charset="0"/>
                <a:sym typeface="Lucida Grande" charset="0"/>
              </a:rPr>
              <a:t>Cubi</a:t>
            </a:r>
            <a:r>
              <a:rPr lang="en-US" sz="2000" dirty="0">
                <a:solidFill>
                  <a:srgbClr val="FFFFFF"/>
                </a:solidFill>
                <a:latin typeface="Lucida Grande" charset="0"/>
                <a:ea typeface="ＭＳ Ｐゴシック" charset="0"/>
                <a:cs typeface="Lucida Grande" charset="0"/>
                <a:sym typeface="Lucida Grande" charset="0"/>
              </a:rPr>
              <a:t> XIX, 1964</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Candida, 1965</a:t>
            </a:r>
          </a:p>
          <a:p>
            <a:pPr algn="l">
              <a:lnSpc>
                <a:spcPct val="140000"/>
              </a:lnSpc>
            </a:pPr>
            <a:endParaRPr lang="en-US" sz="2000" dirty="0">
              <a:solidFill>
                <a:srgbClr val="FFFFFF"/>
              </a:solidFill>
              <a:latin typeface="Lucida Grande" charset="0"/>
              <a:ea typeface="ＭＳ Ｐゴシック" charset="0"/>
              <a:cs typeface="Lucida Grande" charset="0"/>
              <a:sym typeface="Lucida Grande" charset="0"/>
            </a:endParaRP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Louise Nevelson</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Untitled, 1950</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Royal Tide, 1960</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Nightscape, 1958</a:t>
            </a:r>
          </a:p>
          <a:p>
            <a:pPr algn="l">
              <a:lnSpc>
                <a:spcPct val="140000"/>
              </a:lnSpc>
            </a:pPr>
            <a:r>
              <a:rPr lang="en-US" sz="2000" dirty="0">
                <a:solidFill>
                  <a:srgbClr val="FFFFFF"/>
                </a:solidFill>
                <a:latin typeface="Lucida Grande" charset="0"/>
                <a:ea typeface="ＭＳ Ｐゴシック" charset="0"/>
                <a:cs typeface="Lucida Grande" charset="0"/>
                <a:sym typeface="Lucida Grande" charset="0"/>
              </a:rPr>
              <a:t>	Sky Cathedral, 1958</a:t>
            </a:r>
          </a:p>
        </p:txBody>
      </p:sp>
      <p:sp>
        <p:nvSpPr>
          <p:cNvPr id="37890" name="Rectangle 2"/>
          <p:cNvSpPr>
            <a:spLocks/>
          </p:cNvSpPr>
          <p:nvPr/>
        </p:nvSpPr>
        <p:spPr bwMode="auto">
          <a:xfrm>
            <a:off x="4378325" y="387350"/>
            <a:ext cx="13922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6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6340"/>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3270250" y="5632450"/>
            <a:ext cx="361156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David Smith</a:t>
            </a:r>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600" y="762000"/>
            <a:ext cx="335280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787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00" y="876300"/>
            <a:ext cx="6604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775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800" y="1981200"/>
            <a:ext cx="5994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747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0" y="1143000"/>
            <a:ext cx="7239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454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500" y="317500"/>
            <a:ext cx="4191000" cy="69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012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0" y="863600"/>
            <a:ext cx="7239000"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729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7649" name="Rectangle 1"/>
          <p:cNvSpPr>
            <a:spLocks/>
          </p:cNvSpPr>
          <p:nvPr/>
        </p:nvSpPr>
        <p:spPr bwMode="auto">
          <a:xfrm>
            <a:off x="2606675" y="5632450"/>
            <a:ext cx="493871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5700">
                <a:solidFill>
                  <a:srgbClr val="DCD5CA"/>
                </a:solidFill>
                <a:ea typeface="ＭＳ Ｐゴシック" charset="0"/>
                <a:cs typeface="Gill Sans" charset="0"/>
              </a:rPr>
              <a:t>Louise Nevelson</a:t>
            </a:r>
          </a:p>
        </p:txBody>
      </p:sp>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9300" y="698500"/>
            <a:ext cx="35941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163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7600" y="-254000"/>
            <a:ext cx="53975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281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Vertic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26</TotalTime>
  <Pages>0</Pages>
  <Words>469</Words>
  <Characters>0</Characters>
  <Application>Microsoft Macintosh PowerPoint</Application>
  <PresentationFormat>Custom</PresentationFormat>
  <Lines>0</Lines>
  <Paragraphs>40</Paragraphs>
  <Slides>13</Slides>
  <Notes>12</Notes>
  <HiddenSlides>0</HiddenSlides>
  <MMClips>11</MMClips>
  <ScaleCrop>false</ScaleCrop>
  <HeadingPairs>
    <vt:vector size="4" baseType="variant">
      <vt:variant>
        <vt:lpstr>Theme</vt:lpstr>
      </vt:variant>
      <vt:variant>
        <vt:i4>12</vt:i4>
      </vt:variant>
      <vt:variant>
        <vt:lpstr>Slide Titles</vt:lpstr>
      </vt:variant>
      <vt:variant>
        <vt:i4>13</vt:i4>
      </vt:variant>
    </vt:vector>
  </HeadingPairs>
  <TitlesOfParts>
    <vt:vector size="25" baseType="lpstr">
      <vt:lpstr>Title &amp; Subtitle</vt:lpstr>
      <vt:lpstr>Title &amp; Subtitle copy 1</vt:lpstr>
      <vt:lpstr>Title - Center</vt:lpstr>
      <vt:lpstr>Bullets</vt:lpstr>
      <vt:lpstr>Photo - Horizontal</vt:lpstr>
      <vt:lpstr>Photo - Vertical</vt:lpstr>
      <vt:lpstr>Title - Top</vt:lpstr>
      <vt:lpstr>Blank</vt:lpstr>
      <vt:lpstr>Title &amp; Bullets - Left</vt:lpstr>
      <vt:lpstr>Title &amp; Bullets - Right</vt:lpstr>
      <vt:lpstr>Title, Bullets &amp; Photo</vt:lpstr>
      <vt:lpstr>Title &amp;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6</cp:revision>
  <dcterms:modified xsi:type="dcterms:W3CDTF">2012-09-06T17:00:21Z</dcterms:modified>
</cp:coreProperties>
</file>